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7" r:id="rId3"/>
    <p:sldId id="331" r:id="rId4"/>
    <p:sldId id="259" r:id="rId5"/>
    <p:sldId id="318" r:id="rId6"/>
    <p:sldId id="260" r:id="rId7"/>
    <p:sldId id="343" r:id="rId8"/>
    <p:sldId id="319" r:id="rId9"/>
    <p:sldId id="265" r:id="rId10"/>
    <p:sldId id="258" r:id="rId11"/>
    <p:sldId id="266" r:id="rId12"/>
    <p:sldId id="273" r:id="rId13"/>
    <p:sldId id="321" r:id="rId14"/>
    <p:sldId id="262" r:id="rId15"/>
    <p:sldId id="322" r:id="rId16"/>
    <p:sldId id="285" r:id="rId17"/>
    <p:sldId id="288" r:id="rId18"/>
    <p:sldId id="337" r:id="rId19"/>
    <p:sldId id="320" r:id="rId20"/>
    <p:sldId id="267" r:id="rId21"/>
    <p:sldId id="272" r:id="rId22"/>
    <p:sldId id="335" r:id="rId23"/>
    <p:sldId id="277" r:id="rId24"/>
    <p:sldId id="336" r:id="rId25"/>
    <p:sldId id="268" r:id="rId26"/>
    <p:sldId id="269" r:id="rId27"/>
    <p:sldId id="286" r:id="rId28"/>
    <p:sldId id="270" r:id="rId29"/>
    <p:sldId id="344" r:id="rId30"/>
    <p:sldId id="345" r:id="rId31"/>
    <p:sldId id="325" r:id="rId32"/>
    <p:sldId id="346" r:id="rId33"/>
    <p:sldId id="34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26" autoAdjust="0"/>
    <p:restoredTop sz="94618" autoAdjust="0"/>
  </p:normalViewPr>
  <p:slideViewPr>
    <p:cSldViewPr>
      <p:cViewPr>
        <p:scale>
          <a:sx n="101" d="100"/>
          <a:sy n="101" d="100"/>
        </p:scale>
        <p:origin x="-212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0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24B824-17E2-4FF4-BCB9-558573D14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17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1DBB1-B26E-4636-AEDB-D78274DE8594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23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27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31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00A04-B928-4005-81DA-DFEBA07724CF}" type="slidenum">
              <a:rPr lang="ru-RU" altLang="en-US" smtClean="0"/>
              <a:pPr/>
              <a:t>33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8119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6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10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12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16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17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21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5445125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6165850"/>
            <a:ext cx="5327650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080808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2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692150"/>
            <a:ext cx="2016125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92150"/>
            <a:ext cx="5895975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03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39560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341438"/>
            <a:ext cx="39560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5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5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15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66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7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6048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0645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success1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blogger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gcccd.blackboard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5661025"/>
            <a:ext cx="4211637" cy="504825"/>
          </a:xfrm>
          <a:noFill/>
        </p:spPr>
        <p:txBody>
          <a:bodyPr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  <a:latin typeface="Tahoma" charset="0"/>
              </a:rPr>
              <a:t>College Success Online</a:t>
            </a:r>
            <a:endParaRPr lang="uk-UA" sz="25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9263" y="6308725"/>
            <a:ext cx="3132137" cy="50323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Dr. Marsha Fralick</a:t>
            </a:r>
            <a:endParaRPr lang="uk-U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Foundations for Best Practice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Vocal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Visible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Organized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Compassionate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Analytical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Lead by example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pPr lvl="1"/>
            <a:endParaRPr lang="en-US" sz="28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From: “Best Practices in Online Teaching Strategies,” Hanover Research Council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6048375" cy="508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Visibility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064500" cy="5256212"/>
          </a:xfrm>
        </p:spPr>
        <p:txBody>
          <a:bodyPr/>
          <a:lstStyle/>
          <a:p>
            <a:r>
              <a:rPr lang="en-US" sz="4000" dirty="0" smtClean="0"/>
              <a:t>Class schedule</a:t>
            </a:r>
          </a:p>
          <a:p>
            <a:r>
              <a:rPr lang="en-US" sz="4000" dirty="0" smtClean="0"/>
              <a:t>Website</a:t>
            </a:r>
          </a:p>
          <a:p>
            <a:r>
              <a:rPr lang="en-US" sz="4000" dirty="0" smtClean="0"/>
              <a:t>Blog</a:t>
            </a:r>
          </a:p>
          <a:p>
            <a:r>
              <a:rPr lang="en-US" sz="4000" dirty="0" smtClean="0"/>
              <a:t>Announcements</a:t>
            </a:r>
          </a:p>
          <a:p>
            <a:r>
              <a:rPr lang="en-US" sz="4000" dirty="0" smtClean="0"/>
              <a:t>E-mail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73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563" y="609600"/>
            <a:ext cx="7056437" cy="719138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Visibility begins with the class schedule.  It connects students to my website.  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25786"/>
            <a:ext cx="2704813" cy="318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17859"/>
            <a:ext cx="6477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6019800"/>
            <a:ext cx="2781300" cy="369332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1371600" y="2819400"/>
            <a:ext cx="7772400" cy="150018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Website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>
                <a:hlinkClick r:id="rId2"/>
              </a:rPr>
              <a:t>www.collegesuccess1.com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34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1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6048375" cy="508000"/>
          </a:xfrm>
        </p:spPr>
        <p:txBody>
          <a:bodyPr/>
          <a:lstStyle/>
          <a:p>
            <a:r>
              <a:rPr lang="en-US" sz="3600" dirty="0" smtClean="0"/>
              <a:t>The Blog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064500" cy="525621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Visibility and interaction start before the class begins.</a:t>
            </a:r>
          </a:p>
          <a:p>
            <a:r>
              <a:rPr lang="en-US" sz="3200" dirty="0" smtClean="0"/>
              <a:t>Meet the professor.</a:t>
            </a:r>
          </a:p>
          <a:p>
            <a:r>
              <a:rPr lang="en-US" sz="3200" dirty="0" smtClean="0"/>
              <a:t>Introduce yourself.</a:t>
            </a:r>
          </a:p>
          <a:p>
            <a:r>
              <a:rPr lang="en-US" sz="3200" dirty="0" smtClean="0"/>
              <a:t>Describe your educational journey.</a:t>
            </a:r>
          </a:p>
          <a:p>
            <a:r>
              <a:rPr lang="en-US" sz="3200" dirty="0" smtClean="0"/>
              <a:t>Make a personal connection.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12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563" y="609600"/>
            <a:ext cx="7056437" cy="719138"/>
          </a:xfrm>
        </p:spPr>
        <p:txBody>
          <a:bodyPr/>
          <a:lstStyle/>
          <a:p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091"/>
            <a:ext cx="9144000" cy="70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0280"/>
            <a:ext cx="7277249" cy="609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2361" y="987439"/>
            <a:ext cx="6007608" cy="4032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0760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My Recording Studio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737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6048375" cy="508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www.blogger.com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76600"/>
            <a:ext cx="8064500" cy="5256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1"/>
            <a:ext cx="7872772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4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048375" cy="508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Overview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8064500" cy="5256212"/>
          </a:xfrm>
        </p:spPr>
        <p:txBody>
          <a:bodyPr/>
          <a:lstStyle/>
          <a:p>
            <a:r>
              <a:rPr lang="en-US" sz="3600" dirty="0" smtClean="0"/>
              <a:t>Why teach online?</a:t>
            </a:r>
          </a:p>
          <a:p>
            <a:r>
              <a:rPr lang="en-US" sz="3600" dirty="0" smtClean="0"/>
              <a:t>Are there some disadvantages?</a:t>
            </a:r>
          </a:p>
          <a:p>
            <a:r>
              <a:rPr lang="en-US" sz="3600" dirty="0" smtClean="0"/>
              <a:t>What are some best practices?</a:t>
            </a:r>
          </a:p>
          <a:p>
            <a:r>
              <a:rPr lang="en-US" sz="3600" dirty="0" smtClean="0"/>
              <a:t>Engaging students online</a:t>
            </a:r>
          </a:p>
          <a:p>
            <a:r>
              <a:rPr lang="en-US" sz="3600" dirty="0" smtClean="0"/>
              <a:t>An overview of my class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9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6048375" cy="508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Organization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064500" cy="5256212"/>
          </a:xfrm>
        </p:spPr>
        <p:txBody>
          <a:bodyPr/>
          <a:lstStyle/>
          <a:p>
            <a:r>
              <a:rPr lang="en-US" sz="4000" dirty="0" smtClean="0"/>
              <a:t>Welcome letter</a:t>
            </a:r>
          </a:p>
          <a:p>
            <a:r>
              <a:rPr lang="en-US" sz="4000" dirty="0" smtClean="0"/>
              <a:t>Calendar</a:t>
            </a:r>
          </a:p>
          <a:p>
            <a:r>
              <a:rPr lang="en-US" sz="4000" dirty="0" smtClean="0"/>
              <a:t>Syllabus</a:t>
            </a:r>
          </a:p>
          <a:p>
            <a:r>
              <a:rPr lang="en-US" sz="4000" dirty="0" smtClean="0"/>
              <a:t>Course Management System</a:t>
            </a:r>
          </a:p>
          <a:p>
            <a:pPr marL="0" indent="0">
              <a:buNone/>
            </a:pPr>
            <a:r>
              <a:rPr lang="en-US" sz="4000" dirty="0" smtClean="0"/>
              <a:t>(such as Blackboard)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66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The Welcome Letter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What is the course about?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Why should you take it?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What are the benefits?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Myths about online courses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Time commitment required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Being an independent online learner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Begin the first week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How you begin the class sets the stage for student involvement and success. 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97"/>
            <a:ext cx="9144000" cy="529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4" y="909638"/>
            <a:ext cx="7235825" cy="5832475"/>
          </a:xfrm>
        </p:spPr>
        <p:txBody>
          <a:bodyPr/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11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4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1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6048375" cy="508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Compassion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8064500" cy="525621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The first 2 weeks are critical</a:t>
            </a:r>
          </a:p>
          <a:p>
            <a:r>
              <a:rPr lang="en-US" sz="3600" dirty="0" smtClean="0"/>
              <a:t>Help students get to know one another.</a:t>
            </a:r>
          </a:p>
          <a:p>
            <a:r>
              <a:rPr lang="en-US" sz="3600" dirty="0" smtClean="0"/>
              <a:t>Rules for conduct; be kind to others.</a:t>
            </a:r>
          </a:p>
          <a:p>
            <a:r>
              <a:rPr lang="en-US" sz="3600" dirty="0" smtClean="0"/>
              <a:t>Get to know your students and their individual situations.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Follow up on any missing work.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6048375" cy="508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Analytical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064500" cy="5256212"/>
          </a:xfrm>
        </p:spPr>
        <p:txBody>
          <a:bodyPr/>
          <a:lstStyle/>
          <a:p>
            <a:r>
              <a:rPr lang="en-US" sz="3200" dirty="0" smtClean="0"/>
              <a:t>Assignments that encourage creative and critical thinking</a:t>
            </a:r>
          </a:p>
          <a:p>
            <a:r>
              <a:rPr lang="en-US" sz="3200" dirty="0" smtClean="0"/>
              <a:t>Clear expectations</a:t>
            </a:r>
          </a:p>
          <a:p>
            <a:r>
              <a:rPr lang="en-US" sz="3200" dirty="0" smtClean="0"/>
              <a:t>Timely grading of assignments and posting grades</a:t>
            </a:r>
          </a:p>
          <a:p>
            <a:r>
              <a:rPr lang="en-US" sz="3200" dirty="0" smtClean="0"/>
              <a:t>Current grade in course available each week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87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7084374" cy="632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343775" cy="508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Lead by Example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064500" cy="5256212"/>
          </a:xfrm>
        </p:spPr>
        <p:txBody>
          <a:bodyPr/>
          <a:lstStyle/>
          <a:p>
            <a:r>
              <a:rPr lang="en-US" sz="4000" dirty="0" smtClean="0"/>
              <a:t>The professor sets the tone and provides leadership</a:t>
            </a:r>
          </a:p>
          <a:p>
            <a:r>
              <a:rPr lang="en-US" sz="4000" dirty="0" smtClean="0"/>
              <a:t>How you begin is how you will end</a:t>
            </a:r>
          </a:p>
          <a:p>
            <a:pPr lvl="1"/>
            <a:r>
              <a:rPr lang="en-US" sz="3600" dirty="0" smtClean="0"/>
              <a:t>Modeling</a:t>
            </a:r>
          </a:p>
          <a:p>
            <a:pPr lvl="1"/>
            <a:r>
              <a:rPr lang="en-US" sz="3600" dirty="0" smtClean="0"/>
              <a:t>Showing examples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8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0"/>
            <a:ext cx="6048375" cy="508000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/>
              <a:t>Online Course</a:t>
            </a:r>
            <a:br>
              <a:rPr lang="en-US" dirty="0"/>
            </a:br>
            <a:r>
              <a:rPr lang="en-US" dirty="0">
                <a:hlinkClick r:id="rId2"/>
              </a:rPr>
              <a:t>https://gcccd.blackboard.com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064500" cy="52562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PowerPoint and related documents posted online at: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http://</a:t>
            </a:r>
            <a:r>
              <a:rPr lang="en-US" sz="3200" dirty="0" smtClean="0">
                <a:solidFill>
                  <a:srgbClr val="FF0000"/>
                </a:solidFill>
              </a:rPr>
              <a:t>www.collegesuccess1.com/spc.html</a:t>
            </a:r>
          </a:p>
        </p:txBody>
      </p:sp>
    </p:spTree>
    <p:extLst>
      <p:ext uri="{BB962C8B-B14F-4D97-AF65-F5344CB8AC3E}">
        <p14:creationId xmlns:p14="http://schemas.microsoft.com/office/powerpoint/2010/main" val="12624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267200"/>
            <a:ext cx="6048375" cy="508000"/>
          </a:xfrm>
        </p:spPr>
        <p:txBody>
          <a:bodyPr/>
          <a:lstStyle/>
          <a:p>
            <a:r>
              <a:rPr lang="en-US" dirty="0" smtClean="0"/>
              <a:t>See my handout for online resources: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be a guest in my online course</a:t>
            </a:r>
            <a:br>
              <a:rPr lang="en-US" dirty="0" smtClean="0"/>
            </a:br>
            <a:r>
              <a:rPr lang="en-US" dirty="0" smtClean="0"/>
              <a:t>welcome letter</a:t>
            </a:r>
            <a:br>
              <a:rPr lang="en-US" dirty="0" smtClean="0"/>
            </a:br>
            <a:r>
              <a:rPr lang="en-US" dirty="0" smtClean="0"/>
              <a:t>syllabus</a:t>
            </a:r>
            <a:br>
              <a:rPr lang="en-US" dirty="0" smtClean="0"/>
            </a:br>
            <a:r>
              <a:rPr lang="en-US" dirty="0" smtClean="0"/>
              <a:t>schedule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048375" cy="508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Quality Online Education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295400"/>
            <a:ext cx="8064500" cy="5256212"/>
          </a:xfrm>
        </p:spPr>
        <p:txBody>
          <a:bodyPr/>
          <a:lstStyle/>
          <a:p>
            <a:r>
              <a:rPr lang="en-US" sz="3200" dirty="0" smtClean="0"/>
              <a:t>Visible</a:t>
            </a:r>
          </a:p>
          <a:p>
            <a:r>
              <a:rPr lang="en-US" sz="3200" dirty="0" smtClean="0"/>
              <a:t>Organized</a:t>
            </a:r>
          </a:p>
          <a:p>
            <a:r>
              <a:rPr lang="en-US" sz="3200" dirty="0" smtClean="0"/>
              <a:t>Compassionate</a:t>
            </a:r>
          </a:p>
          <a:p>
            <a:r>
              <a:rPr lang="en-US" sz="3200" dirty="0" smtClean="0"/>
              <a:t>Analytical</a:t>
            </a:r>
          </a:p>
          <a:p>
            <a:r>
              <a:rPr lang="en-US" sz="3200" dirty="0" smtClean="0"/>
              <a:t>Lead by example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Interactive!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j037107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16049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0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2400"/>
            <a:ext cx="9144000" cy="3352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 descr="http://1.bp.blogspot.com/-XhgFt1IItfU/T1pvyszPzTI/AAAAAAAACxk/sqbYvSFrtBE/s1600/Sincere+Than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42945" cy="387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581400"/>
            <a:ext cx="4800600" cy="508000"/>
          </a:xfrm>
        </p:spPr>
        <p:txBody>
          <a:bodyPr/>
          <a:lstStyle/>
          <a:p>
            <a:pPr algn="l"/>
            <a:r>
              <a:rPr lang="en-US" b="0" dirty="0" smtClean="0"/>
              <a:t>Best wishes as you help your students to think positively and be successful. </a:t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Questions? </a:t>
            </a:r>
            <a:endParaRPr lang="en-US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11400"/>
            <a:ext cx="42545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048375" cy="508000"/>
          </a:xfrm>
        </p:spPr>
        <p:txBody>
          <a:bodyPr/>
          <a:lstStyle/>
          <a:p>
            <a:r>
              <a:rPr lang="en-US" dirty="0" smtClean="0"/>
              <a:t>Online Education is Increasing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7239000" cy="5256212"/>
          </a:xfrm>
        </p:spPr>
        <p:txBody>
          <a:bodyPr/>
          <a:lstStyle/>
          <a:p>
            <a:r>
              <a:rPr lang="en-US" dirty="0" smtClean="0"/>
              <a:t>One third of all college students took an online course last year.</a:t>
            </a:r>
          </a:p>
          <a:p>
            <a:r>
              <a:rPr lang="en-US" dirty="0" smtClean="0"/>
              <a:t>Online education grew 10% last year as compared to 2% for traditional education.</a:t>
            </a:r>
          </a:p>
          <a:p>
            <a:r>
              <a:rPr lang="en-US" dirty="0" smtClean="0"/>
              <a:t>Online education grew 22% in community colleges.</a:t>
            </a:r>
          </a:p>
          <a:p>
            <a:r>
              <a:rPr lang="en-US" dirty="0" smtClean="0"/>
              <a:t>Not enough online courses available to meet the demand.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14600"/>
            <a:ext cx="8064500" cy="5256212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Why teach online?</a:t>
            </a:r>
          </a:p>
          <a:p>
            <a:pPr marL="0" indent="0">
              <a:buNone/>
            </a:pPr>
            <a:r>
              <a:rPr lang="en-US" sz="4400" dirty="0" smtClean="0"/>
              <a:t>Think, Pair, Share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325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Why teach online?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Access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Working students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Veterans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Parents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Disabled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Distance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Convenience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Opportunities provided by technology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6048375" cy="508000"/>
          </a:xfrm>
        </p:spPr>
        <p:txBody>
          <a:bodyPr/>
          <a:lstStyle/>
          <a:p>
            <a:r>
              <a:rPr lang="en-US" dirty="0" smtClean="0"/>
              <a:t>Researcher Arthur Levine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76600"/>
            <a:ext cx="8064500" cy="33829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Undergraduate education would be improved if:</a:t>
            </a:r>
          </a:p>
          <a:p>
            <a:pPr marL="0" indent="0">
              <a:buNone/>
            </a:pPr>
            <a:r>
              <a:rPr lang="en-US" dirty="0" smtClean="0"/>
              <a:t>78% Classes made greater use of technology</a:t>
            </a:r>
          </a:p>
          <a:p>
            <a:pPr marL="0" indent="0">
              <a:buNone/>
            </a:pPr>
            <a:r>
              <a:rPr lang="en-US" dirty="0" smtClean="0"/>
              <a:t>78% If professors made greater use of technology</a:t>
            </a:r>
          </a:p>
          <a:p>
            <a:pPr marL="0" indent="0">
              <a:buNone/>
            </a:pPr>
            <a:r>
              <a:rPr lang="en-US" dirty="0" smtClean="0"/>
              <a:t>52% If more blended courses were offered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33% If more courses were offered completely online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504" y="2667000"/>
            <a:ext cx="8064500" cy="525621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Are there some disadvantages of online education?</a:t>
            </a:r>
          </a:p>
          <a:p>
            <a:pPr marL="400050" lvl="1" indent="0">
              <a:buNone/>
            </a:pPr>
            <a:endParaRPr lang="en-US" sz="3200" dirty="0" smtClean="0"/>
          </a:p>
          <a:p>
            <a:pPr marL="400050" lvl="1" indent="0">
              <a:buNone/>
            </a:pPr>
            <a:r>
              <a:rPr lang="en-US" sz="3200" dirty="0" smtClean="0"/>
              <a:t>Think</a:t>
            </a:r>
          </a:p>
          <a:p>
            <a:pPr marL="400050" lvl="1" indent="0">
              <a:buNone/>
            </a:pPr>
            <a:r>
              <a:rPr lang="en-US" sz="3200" dirty="0" smtClean="0"/>
              <a:t>Pair </a:t>
            </a:r>
          </a:p>
          <a:p>
            <a:pPr marL="400050" lvl="1" indent="0">
              <a:buNone/>
            </a:pPr>
            <a:r>
              <a:rPr lang="en-US" sz="3200" dirty="0" smtClean="0"/>
              <a:t>Share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74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048375" cy="508000"/>
          </a:xfrm>
        </p:spPr>
        <p:txBody>
          <a:bodyPr/>
          <a:lstStyle/>
          <a:p>
            <a:r>
              <a:rPr lang="en-US" dirty="0" smtClean="0"/>
              <a:t>Online education is improving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7239000" cy="5256212"/>
          </a:xfrm>
        </p:spPr>
        <p:txBody>
          <a:bodyPr/>
          <a:lstStyle/>
          <a:p>
            <a:r>
              <a:rPr lang="en-US" sz="3200" dirty="0" smtClean="0"/>
              <a:t>For community colleges</a:t>
            </a:r>
          </a:p>
          <a:p>
            <a:pPr lvl="1"/>
            <a:r>
              <a:rPr lang="en-US" sz="3200" dirty="0" smtClean="0"/>
              <a:t>72% complete their online courses.</a:t>
            </a:r>
          </a:p>
          <a:p>
            <a:pPr lvl="1"/>
            <a:r>
              <a:rPr lang="en-US" sz="3200" dirty="0" smtClean="0"/>
              <a:t>76% complete their F2F courses.</a:t>
            </a:r>
          </a:p>
          <a:p>
            <a:pPr lvl="1"/>
            <a:endParaRPr lang="en-US" sz="3200" dirty="0"/>
          </a:p>
          <a:p>
            <a:r>
              <a:rPr lang="en-US" sz="3200" dirty="0" smtClean="0"/>
              <a:t>We know what works.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Custom 4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42424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905</TotalTime>
  <Words>480</Words>
  <Application>Microsoft Office PowerPoint</Application>
  <PresentationFormat>On-screen Show (4:3)</PresentationFormat>
  <Paragraphs>129</Paragraphs>
  <Slides>33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template</vt:lpstr>
      <vt:lpstr>College Success Online</vt:lpstr>
      <vt:lpstr>Overview</vt:lpstr>
      <vt:lpstr>PowerPoint Presentation</vt:lpstr>
      <vt:lpstr>Online Education is Increasing</vt:lpstr>
      <vt:lpstr>PowerPoint Presentation</vt:lpstr>
      <vt:lpstr>Why teach online?</vt:lpstr>
      <vt:lpstr>Researcher Arthur Levine</vt:lpstr>
      <vt:lpstr>PowerPoint Presentation</vt:lpstr>
      <vt:lpstr>Online education is improving</vt:lpstr>
      <vt:lpstr>Foundations for Best Practice</vt:lpstr>
      <vt:lpstr>Visibility</vt:lpstr>
      <vt:lpstr>Visibility begins with the class schedule.  It connects students to my website.  </vt:lpstr>
      <vt:lpstr>PowerPoint Presentation</vt:lpstr>
      <vt:lpstr>PowerPoint Presentation</vt:lpstr>
      <vt:lpstr>The Blog</vt:lpstr>
      <vt:lpstr>PowerPoint Presentation</vt:lpstr>
      <vt:lpstr>PowerPoint Presentation</vt:lpstr>
      <vt:lpstr>PowerPoint Presentation</vt:lpstr>
      <vt:lpstr>www.blogger.com </vt:lpstr>
      <vt:lpstr>Organization</vt:lpstr>
      <vt:lpstr>The Welcome Letter</vt:lpstr>
      <vt:lpstr>PowerPoint Presentation</vt:lpstr>
      <vt:lpstr>PowerPoint Presentation</vt:lpstr>
      <vt:lpstr>PowerPoint Presentation</vt:lpstr>
      <vt:lpstr>Compassion</vt:lpstr>
      <vt:lpstr>Analytical</vt:lpstr>
      <vt:lpstr>PowerPoint Presentation</vt:lpstr>
      <vt:lpstr>Lead by Example</vt:lpstr>
      <vt:lpstr>My Online Course https://gcccd.blackboard.com/ </vt:lpstr>
      <vt:lpstr>See my handout for online resources:  how to be a guest in my online course welcome letter syllabus schedule </vt:lpstr>
      <vt:lpstr>Quality Online Education</vt:lpstr>
      <vt:lpstr>PowerPoint Presentation</vt:lpstr>
      <vt:lpstr>Best wishes as you help your students to think positively and be successful.   Questions?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</cp:lastModifiedBy>
  <cp:revision>79</cp:revision>
  <dcterms:created xsi:type="dcterms:W3CDTF">2012-01-31T23:19:50Z</dcterms:created>
  <dcterms:modified xsi:type="dcterms:W3CDTF">2015-06-24T18:29:50Z</dcterms:modified>
</cp:coreProperties>
</file>